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64" r:id="rId6"/>
    <p:sldId id="271" r:id="rId7"/>
    <p:sldId id="273" r:id="rId8"/>
    <p:sldId id="274" r:id="rId9"/>
    <p:sldId id="266" r:id="rId10"/>
    <p:sldId id="256" r:id="rId11"/>
    <p:sldId id="257" r:id="rId12"/>
    <p:sldId id="275" r:id="rId13"/>
    <p:sldId id="276" r:id="rId14"/>
    <p:sldId id="277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90FF"/>
    <a:srgbClr val="5D5F63"/>
    <a:srgbClr val="EEF7FF"/>
    <a:srgbClr val="E3E5EC"/>
    <a:srgbClr val="5ECBE5"/>
    <a:srgbClr val="EBB47D"/>
    <a:srgbClr val="1D3C4E"/>
    <a:srgbClr val="F4D5B6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>
        <p:scale>
          <a:sx n="119" d="100"/>
          <a:sy n="119" d="100"/>
        </p:scale>
        <p:origin x="896" y="4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E69F53-E209-426B-BE3A-35D10AE25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5196BB6-B087-4666-B831-A8FEE2BF8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0E12FF1-4B7E-48D7-B796-5D5BBC99E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353BAA5-B53C-4A71-A8DD-8EBD2F40D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C1754FA-080D-4380-80BD-101820C0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6669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6908C7-BA37-4ED2-B4FA-7A8B49A9A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712F724-81A8-46CA-AD20-655D2EDD8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0EC0CD8-3820-44AF-B51F-78CBC545F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BD339FC-ECD0-42B4-9A16-B0615B19A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6BB40B-8E54-4E3E-A275-FCA84FA70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2456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995C7D-7E35-4D05-A85F-78DEB2405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74C4B34-8036-481E-ADD0-EE515E167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58FEBF-2DDC-4D77-9AD6-DD3241E47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7294E7-9FEA-49E0-8968-F1FEA72C5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4B9C7F8-E707-4F7D-B397-37B79108F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2440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62A2C4-00F0-4F0E-A895-9BF180058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D799B70-ECD1-48AA-889C-3B3DDE0E7E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AA2710A-04B4-4389-95E4-5C3B83C2C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8A8420A-D85D-430E-8294-D953027FF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011F181-FEBE-4B0D-A2BD-2B4BE33E4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71E3351-E4E9-4B7E-8C78-91B9B223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34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3C264D-BA23-4E4C-96CC-ADD16FBC8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A59393C-21ED-450D-8827-AC304CB87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67D5F1A-E5B9-4074-A045-7746B8A2E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55AD477-E491-4B31-B10B-2C35DF8E09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8DE2355-B5FE-4DEA-9A5A-311BDAF827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8908CC85-6D68-4F86-9355-6D2006214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6E30AB3-4D97-4D4A-9ABD-FFEC1FC2F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A24E66E-C716-4FC8-A377-34C75B05B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215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9FBBEE2-84DE-45C3-9782-297D7648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1C50EB6-169B-4C20-B37C-4E5C68757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B942478-2B9B-4F68-8740-805774A61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6A603D5-481B-4774-B90A-DECA39D0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0338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7A2902B-F75E-4173-8C1D-CEB9536C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1C5472C-BF4F-467F-B0B4-3973F7FF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9E7373-9619-403A-A1F2-0A7CAF58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116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50E5C3-0935-472A-BA4A-7299817A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184562-5AD7-4807-9BB0-7AE1FDFBB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A7027B1-FB0B-4B02-ACE9-600895F4F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38D23C0-259F-41B2-A240-80A321111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E2AD5AE-1A0C-4A3F-BD06-D5C1E85DB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C235BE9-D1F2-4131-B5C8-C1ED26A24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152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04BA1D-C319-4C4F-A6D9-D9BE154D6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C775F7D-640C-4E2C-8F0C-3B48013B05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58EE9EC-5431-46B9-B329-CE0E3053D2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86BA798-7AD1-42BA-B9AC-435747920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79265DE-EED2-454E-87C9-211EF3C0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6FE0193-8EC9-490C-8EB6-BA5FAA74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36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CBEB57-693F-4F5A-BF30-B0B317CEA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D591BD6-A212-44D2-89DE-682B11EB1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BD4B5D4-64C0-4409-B466-69A50AEDC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F7B520A-888B-4113-A2D8-6D5DAC8B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1793DC-0D51-48AA-98C1-9E1C034AF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11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9C8E85E-E0BD-43F4-9BC9-586DB57C5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69EC934-5D7C-41E0-869B-0B936BE5C1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037C53C-65D9-408F-AE31-AFA4A8F0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49768EA-57B6-47CF-9DE5-F494C238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A3D50AA-0D33-4430-93BE-6BD5F326A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0626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C1DCEB5-6B19-48BA-BDA0-FDB07DEF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06463B2-CF3B-4662-9AC2-FB1471742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C30948C-E514-45F5-AE59-88BED844A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4B8E3-3E41-48A3-9B2D-968948C5D299}" type="datetimeFigureOut">
              <a:rPr lang="zh-TW" altLang="en-US" smtClean="0"/>
              <a:t>2020/4/16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C7C0FF5-34AF-4C11-891E-D79CEDF60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BEA1A38-D505-479A-B948-7BA9E234F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FCF79-F42D-4D5D-9CC6-A996BBDB9F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63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is.gd/Gq2YK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F50A1-36C7-427C-8EEC-9F0D2B5E728C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744E864-0212-4013-A236-2D65CFD9201D}"/>
              </a:ext>
            </a:extLst>
          </p:cNvPr>
          <p:cNvSpPr txBox="1"/>
          <p:nvPr/>
        </p:nvSpPr>
        <p:spPr>
          <a:xfrm>
            <a:off x="1489611" y="2867685"/>
            <a:ext cx="921277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88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進入教會實名登記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AB814C5-2A48-40B9-BDDB-3439C54EAA9B}"/>
              </a:ext>
            </a:extLst>
          </p:cNvPr>
          <p:cNvSpPr/>
          <p:nvPr/>
        </p:nvSpPr>
        <p:spPr>
          <a:xfrm>
            <a:off x="1665838" y="2281474"/>
            <a:ext cx="4852610" cy="58621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464E0D-FDA7-4ADE-84B1-D20ADB594FDF}"/>
              </a:ext>
            </a:extLst>
          </p:cNvPr>
          <p:cNvSpPr txBox="1"/>
          <p:nvPr/>
        </p:nvSpPr>
        <p:spPr>
          <a:xfrm>
            <a:off x="1665837" y="2312970"/>
            <a:ext cx="4852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>
                    <a:lumMod val="95000"/>
                  </a:schemeClr>
                </a:solidFill>
                <a:latin typeface="Source Han Sans TC Normal" panose="020B0400000000000000" pitchFamily="34" charset="-128"/>
                <a:ea typeface="Source Han Sans TC Normal" panose="020B0400000000000000" pitchFamily="34" charset="-128"/>
              </a:rPr>
              <a:t>因應疫情發展，教會即將展開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3FB2033-750F-4285-8AAA-F89EC011641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05F3D27-0D09-4386-8FFD-6ACEF568513A}"/>
              </a:ext>
            </a:extLst>
          </p:cNvPr>
          <p:cNvSpPr/>
          <p:nvPr/>
        </p:nvSpPr>
        <p:spPr>
          <a:xfrm>
            <a:off x="6096000" y="4154216"/>
            <a:ext cx="4422948" cy="6299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69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F50A1-36C7-427C-8EEC-9F0D2B5E728C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3FB2033-750F-4285-8AAA-F89EC011641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7078A634-D95A-4658-8E1B-A64893372460}"/>
              </a:ext>
            </a:extLst>
          </p:cNvPr>
          <p:cNvGrpSpPr/>
          <p:nvPr/>
        </p:nvGrpSpPr>
        <p:grpSpPr>
          <a:xfrm>
            <a:off x="1848683" y="1849878"/>
            <a:ext cx="8494634" cy="2606528"/>
            <a:chOff x="1848683" y="1722019"/>
            <a:chExt cx="8494634" cy="2606528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2FD47174-14CE-4187-99D4-D13A84CFB44B}"/>
                </a:ext>
              </a:extLst>
            </p:cNvPr>
            <p:cNvSpPr txBox="1"/>
            <p:nvPr/>
          </p:nvSpPr>
          <p:spPr>
            <a:xfrm>
              <a:off x="1848683" y="2574221"/>
              <a:ext cx="8494634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54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建立進出教會者資料</a:t>
              </a:r>
              <a:endParaRPr lang="en-US" altLang="zh-TW" sz="54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pPr algn="ctr"/>
              <a:r>
                <a:rPr lang="zh-TW" altLang="en-US" sz="54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以利追蹤溯源降低疫情風險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384F758-2F06-4376-B76C-DD1FD0D52886}"/>
                </a:ext>
              </a:extLst>
            </p:cNvPr>
            <p:cNvSpPr/>
            <p:nvPr/>
          </p:nvSpPr>
          <p:spPr>
            <a:xfrm>
              <a:off x="3956364" y="1722019"/>
              <a:ext cx="4279272" cy="702273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2F5597"/>
                </a:solidFill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EED955B5-681A-4DF4-95E5-B186F6EEC720}"/>
                </a:ext>
              </a:extLst>
            </p:cNvPr>
            <p:cNvSpPr txBox="1"/>
            <p:nvPr/>
          </p:nvSpPr>
          <p:spPr>
            <a:xfrm>
              <a:off x="4157007" y="1776814"/>
              <a:ext cx="38779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3600" dirty="0">
                  <a:solidFill>
                    <a:schemeClr val="bg1"/>
                  </a:solidFill>
                  <a:latin typeface="Source Han Sans TC Normal" panose="020B0400000000000000" pitchFamily="34" charset="-128"/>
                  <a:ea typeface="Source Han Sans TC Normal" panose="020B0400000000000000" pitchFamily="34" charset="-128"/>
                </a:rPr>
                <a:t>什麼是實名登記？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601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F50A1-36C7-427C-8EEC-9F0D2B5E728C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3FB2033-750F-4285-8AAA-F89EC011641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7078A634-D95A-4658-8E1B-A64893372460}"/>
              </a:ext>
            </a:extLst>
          </p:cNvPr>
          <p:cNvGrpSpPr/>
          <p:nvPr/>
        </p:nvGrpSpPr>
        <p:grpSpPr>
          <a:xfrm>
            <a:off x="643198" y="1849878"/>
            <a:ext cx="10905614" cy="2606528"/>
            <a:chOff x="643198" y="1722019"/>
            <a:chExt cx="10905614" cy="2606528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2FD47174-14CE-4187-99D4-D13A84CFB44B}"/>
                </a:ext>
              </a:extLst>
            </p:cNvPr>
            <p:cNvSpPr txBox="1"/>
            <p:nvPr/>
          </p:nvSpPr>
          <p:spPr>
            <a:xfrm>
              <a:off x="643198" y="2574221"/>
              <a:ext cx="10905614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54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進入及離開教會時，</a:t>
              </a:r>
              <a:endParaRPr lang="en-US" altLang="zh-TW" sz="54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pPr algn="ctr"/>
              <a:r>
                <a:rPr lang="zh-TW" altLang="en-US" sz="54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出示個人專屬 </a:t>
              </a:r>
              <a:r>
                <a:rPr lang="en-US" altLang="zh-TW" sz="54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QR code </a:t>
              </a:r>
              <a:r>
                <a:rPr lang="zh-TW" altLang="en-US" sz="54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供掃描登記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384F758-2F06-4376-B76C-DD1FD0D52886}"/>
                </a:ext>
              </a:extLst>
            </p:cNvPr>
            <p:cNvSpPr/>
            <p:nvPr/>
          </p:nvSpPr>
          <p:spPr>
            <a:xfrm>
              <a:off x="3956364" y="1722019"/>
              <a:ext cx="4279272" cy="702273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2F5597"/>
                </a:solidFill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EED955B5-681A-4DF4-95E5-B186F6EEC720}"/>
                </a:ext>
              </a:extLst>
            </p:cNvPr>
            <p:cNvSpPr txBox="1"/>
            <p:nvPr/>
          </p:nvSpPr>
          <p:spPr>
            <a:xfrm>
              <a:off x="4157008" y="1767086"/>
              <a:ext cx="38779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3600" dirty="0">
                  <a:solidFill>
                    <a:schemeClr val="bg1"/>
                  </a:solidFill>
                  <a:latin typeface="Source Han Sans TC Normal" panose="020B0400000000000000" pitchFamily="34" charset="-128"/>
                  <a:ea typeface="Source Han Sans TC Normal" panose="020B0400000000000000" pitchFamily="34" charset="-128"/>
                </a:rPr>
                <a:t>實名登記實施細節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9990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CF50A1-36C7-427C-8EEC-9F0D2B5E728C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3FB2033-750F-4285-8AAA-F89EC011641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7078A634-D95A-4658-8E1B-A64893372460}"/>
              </a:ext>
            </a:extLst>
          </p:cNvPr>
          <p:cNvGrpSpPr/>
          <p:nvPr/>
        </p:nvGrpSpPr>
        <p:grpSpPr>
          <a:xfrm>
            <a:off x="731926" y="1849878"/>
            <a:ext cx="10730823" cy="3160526"/>
            <a:chOff x="731926" y="1722019"/>
            <a:chExt cx="10730823" cy="3160526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2FD47174-14CE-4187-99D4-D13A84CFB44B}"/>
                </a:ext>
              </a:extLst>
            </p:cNvPr>
            <p:cNvSpPr txBox="1"/>
            <p:nvPr/>
          </p:nvSpPr>
          <p:spPr>
            <a:xfrm>
              <a:off x="731926" y="2574221"/>
              <a:ext cx="10730823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1.</a:t>
              </a:r>
              <a:r>
                <a: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</a:t>
              </a:r>
              <a:r>
                <a:rPr lang="zh-TW" altLang="en-US" sz="48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安裝註冊我的教會</a:t>
              </a:r>
              <a:r>
                <a:rPr lang="en-US" altLang="zh-TW" sz="48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APP</a:t>
              </a:r>
              <a:r>
                <a: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後即可取得；</a:t>
              </a:r>
              <a:endParaRPr lang="en-US" altLang="zh-TW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en-US" altLang="zh-TW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2.</a:t>
              </a:r>
              <a:r>
                <a: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若您的家人無法取得或是申請</a:t>
              </a:r>
              <a:r>
                <a:rPr lang="en-US" altLang="zh-TW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APP</a:t>
              </a:r>
              <a:r>
                <a: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，</a:t>
              </a:r>
              <a:endParaRPr lang="en-US" altLang="zh-TW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    請透過</a:t>
              </a:r>
              <a:r>
                <a:rPr lang="zh-TW" altLang="en-US" sz="48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填寫用戶工具資料</a:t>
              </a:r>
              <a:r>
                <a: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後截圖取得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384F758-2F06-4376-B76C-DD1FD0D52886}"/>
                </a:ext>
              </a:extLst>
            </p:cNvPr>
            <p:cNvSpPr/>
            <p:nvPr/>
          </p:nvSpPr>
          <p:spPr>
            <a:xfrm>
              <a:off x="3956364" y="1722019"/>
              <a:ext cx="4279272" cy="702273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2F5597"/>
                </a:solidFill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EED955B5-681A-4DF4-95E5-B186F6EEC720}"/>
                </a:ext>
              </a:extLst>
            </p:cNvPr>
            <p:cNvSpPr txBox="1"/>
            <p:nvPr/>
          </p:nvSpPr>
          <p:spPr>
            <a:xfrm>
              <a:off x="4115334" y="1767086"/>
              <a:ext cx="39613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3600" dirty="0">
                  <a:solidFill>
                    <a:schemeClr val="bg1"/>
                  </a:solidFill>
                  <a:latin typeface="Source Han Sans TC Normal" panose="020B0400000000000000" pitchFamily="34" charset="-128"/>
                  <a:ea typeface="Source Han Sans TC Normal" panose="020B0400000000000000" pitchFamily="34" charset="-128"/>
                </a:rPr>
                <a:t>取得專屬條碼</a:t>
              </a:r>
              <a:r>
                <a:rPr lang="en-US" altLang="zh-TW" sz="3600" dirty="0">
                  <a:solidFill>
                    <a:srgbClr val="FFC000"/>
                  </a:solidFill>
                  <a:latin typeface="Source Han Sans TC Normal" panose="020B0400000000000000" pitchFamily="34" charset="-128"/>
                  <a:ea typeface="Source Han Sans TC Normal" panose="020B0400000000000000" pitchFamily="34" charset="-128"/>
                </a:rPr>
                <a:t>2</a:t>
              </a:r>
              <a:r>
                <a:rPr lang="zh-TW" altLang="en-US" sz="3600" dirty="0">
                  <a:solidFill>
                    <a:srgbClr val="FFC000"/>
                  </a:solidFill>
                  <a:latin typeface="Source Han Sans TC Normal" panose="020B0400000000000000" pitchFamily="34" charset="-128"/>
                  <a:ea typeface="Source Han Sans TC Normal" panose="020B0400000000000000" pitchFamily="34" charset="-128"/>
                </a:rPr>
                <a:t>選</a:t>
              </a:r>
              <a:r>
                <a:rPr lang="en-US" altLang="zh-TW" sz="3600" dirty="0">
                  <a:solidFill>
                    <a:srgbClr val="FFC000"/>
                  </a:solidFill>
                  <a:latin typeface="Source Han Sans TC Normal" panose="020B0400000000000000" pitchFamily="34" charset="-128"/>
                  <a:ea typeface="Source Han Sans TC Normal" panose="020B0400000000000000" pitchFamily="34" charset="-128"/>
                </a:rPr>
                <a:t>1</a:t>
              </a:r>
              <a:endParaRPr lang="zh-TW" altLang="en-US" sz="3600" dirty="0">
                <a:solidFill>
                  <a:srgbClr val="FFC000"/>
                </a:solidFill>
                <a:latin typeface="Source Han Sans TC Normal" panose="020B0400000000000000" pitchFamily="34" charset="-128"/>
                <a:ea typeface="Source Han Sans TC Normal" panose="020B04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6597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0327BDE2-7AA4-4843-9EEB-BC1EDDFF6138}"/>
              </a:ext>
            </a:extLst>
          </p:cNvPr>
          <p:cNvGrpSpPr/>
          <p:nvPr/>
        </p:nvGrpSpPr>
        <p:grpSpPr>
          <a:xfrm>
            <a:off x="6629520" y="1134637"/>
            <a:ext cx="5221173" cy="3381633"/>
            <a:chOff x="5181387" y="983572"/>
            <a:chExt cx="5221173" cy="3381633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CE5BDBF2-E256-4807-91CE-2DAD6DA000F5}"/>
                </a:ext>
              </a:extLst>
            </p:cNvPr>
            <p:cNvGrpSpPr/>
            <p:nvPr/>
          </p:nvGrpSpPr>
          <p:grpSpPr>
            <a:xfrm>
              <a:off x="5181387" y="2044004"/>
              <a:ext cx="5221173" cy="2321201"/>
              <a:chOff x="5181387" y="1131049"/>
              <a:chExt cx="5221173" cy="2321201"/>
            </a:xfrm>
          </p:grpSpPr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7B12A02E-D60F-4C17-9D80-C382FF625140}"/>
                  </a:ext>
                </a:extLst>
              </p:cNvPr>
              <p:cNvSpPr txBox="1"/>
              <p:nvPr/>
            </p:nvSpPr>
            <p:spPr>
              <a:xfrm>
                <a:off x="5181387" y="1131049"/>
                <a:ext cx="509306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4800" b="1" dirty="0">
                    <a:solidFill>
                      <a:schemeClr val="accent1">
                        <a:lumMod val="75000"/>
                      </a:schemeClr>
                    </a:solidFill>
                    <a:latin typeface="Source Han Sans TC" panose="020B0500000000000000" pitchFamily="34" charset="-128"/>
                    <a:ea typeface="Source Han Sans TC" panose="020B0500000000000000" pitchFamily="34" charset="-128"/>
                  </a:rPr>
                  <a:t>打開我的教會</a:t>
                </a:r>
                <a:r>
                  <a:rPr lang="en-US" altLang="zh-TW" sz="4800" b="1" dirty="0">
                    <a:solidFill>
                      <a:schemeClr val="accent1">
                        <a:lumMod val="75000"/>
                      </a:schemeClr>
                    </a:solidFill>
                    <a:latin typeface="Source Han Sans TC" panose="020B0500000000000000" pitchFamily="34" charset="-128"/>
                    <a:ea typeface="Source Han Sans TC" panose="020B0500000000000000" pitchFamily="34" charset="-128"/>
                  </a:rPr>
                  <a:t>APP</a:t>
                </a:r>
              </a:p>
            </p:txBody>
          </p:sp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641B1CB1-04F3-41B9-8979-3DF0B4DF01CD}"/>
                  </a:ext>
                </a:extLst>
              </p:cNvPr>
              <p:cNvSpPr txBox="1"/>
              <p:nvPr/>
            </p:nvSpPr>
            <p:spPr>
              <a:xfrm>
                <a:off x="5181387" y="2251921"/>
                <a:ext cx="522117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1.</a:t>
                </a:r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打開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會員中心</a:t>
                </a:r>
                <a:endPara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  <a:p>
                <a:r>
                  <a:rPr lang="en-US" altLang="zh-TW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2.</a:t>
                </a:r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點擊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右上 </a:t>
                </a:r>
                <a:r>
                  <a:rPr lang="en-US" altLang="zh-TW" sz="3600" dirty="0" err="1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Qrcode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 圖示</a:t>
                </a: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02706E8-0ED9-4E03-B0EF-2DFEF3FA2994}"/>
                </a:ext>
              </a:extLst>
            </p:cNvPr>
            <p:cNvSpPr/>
            <p:nvPr/>
          </p:nvSpPr>
          <p:spPr>
            <a:xfrm>
              <a:off x="5297863" y="983572"/>
              <a:ext cx="3637912" cy="702273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2F5597"/>
                </a:solidFill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1845BD88-8C9B-48E4-AA2E-8D48D7ED66E1}"/>
                </a:ext>
              </a:extLst>
            </p:cNvPr>
            <p:cNvSpPr txBox="1"/>
            <p:nvPr/>
          </p:nvSpPr>
          <p:spPr>
            <a:xfrm>
              <a:off x="5410540" y="1051145"/>
              <a:ext cx="338143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dirty="0">
                  <a:solidFill>
                    <a:schemeClr val="bg1"/>
                  </a:solidFill>
                  <a:latin typeface="Source Han Sans TC Normal" panose="020B0400000000000000" pitchFamily="34" charset="-128"/>
                  <a:ea typeface="Source Han Sans TC Normal" panose="020B0400000000000000" pitchFamily="34" charset="-128"/>
                </a:rPr>
                <a:t>個人專屬</a:t>
              </a:r>
              <a:r>
                <a:rPr lang="en-US" altLang="zh-TW" sz="3200" dirty="0" err="1">
                  <a:solidFill>
                    <a:schemeClr val="bg1"/>
                  </a:solidFill>
                  <a:latin typeface="Source Han Sans TC Normal" panose="020B0400000000000000" pitchFamily="34" charset="-128"/>
                  <a:ea typeface="Source Han Sans TC Normal" panose="020B0400000000000000" pitchFamily="34" charset="-128"/>
                </a:rPr>
                <a:t>QRcode</a:t>
              </a:r>
              <a:endParaRPr lang="zh-TW" altLang="en-US" sz="3200" dirty="0">
                <a:solidFill>
                  <a:schemeClr val="bg1"/>
                </a:solidFill>
                <a:latin typeface="Source Han Sans TC Normal" panose="020B0400000000000000" pitchFamily="34" charset="-128"/>
                <a:ea typeface="Source Han Sans TC Normal" panose="020B0400000000000000" pitchFamily="34" charset="-128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1F5B00FC-BEDC-4BF8-B211-20D2A57D5184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C47F495-AFAD-4FE1-A3C6-92745DF9D17D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5C5C6891-E6E0-254A-B62A-6C52865259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824" y="539684"/>
            <a:ext cx="3136900" cy="5765800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B4158060-0296-BC4E-B82D-EF21EFA2E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24" y="539684"/>
            <a:ext cx="31369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13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0327BDE2-7AA4-4843-9EEB-BC1EDDFF6138}"/>
              </a:ext>
            </a:extLst>
          </p:cNvPr>
          <p:cNvGrpSpPr/>
          <p:nvPr/>
        </p:nvGrpSpPr>
        <p:grpSpPr>
          <a:xfrm>
            <a:off x="6629520" y="1134637"/>
            <a:ext cx="5547288" cy="4692195"/>
            <a:chOff x="5181387" y="983572"/>
            <a:chExt cx="5547288" cy="4692195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CE5BDBF2-E256-4807-91CE-2DAD6DA000F5}"/>
                </a:ext>
              </a:extLst>
            </p:cNvPr>
            <p:cNvGrpSpPr/>
            <p:nvPr/>
          </p:nvGrpSpPr>
          <p:grpSpPr>
            <a:xfrm>
              <a:off x="5181387" y="2044004"/>
              <a:ext cx="5547288" cy="3631763"/>
              <a:chOff x="5181387" y="1131049"/>
              <a:chExt cx="5547288" cy="3631763"/>
            </a:xfrm>
          </p:grpSpPr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7B12A02E-D60F-4C17-9D80-C382FF625140}"/>
                  </a:ext>
                </a:extLst>
              </p:cNvPr>
              <p:cNvSpPr txBox="1"/>
              <p:nvPr/>
            </p:nvSpPr>
            <p:spPr>
              <a:xfrm>
                <a:off x="5181387" y="1131049"/>
                <a:ext cx="3877985" cy="11387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4800" dirty="0">
                    <a:solidFill>
                      <a:schemeClr val="accent1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打開登記網址</a:t>
                </a:r>
                <a:endParaRPr lang="en-US" altLang="zh-TW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  <a:p>
                <a:r>
                  <a:rPr lang="en" altLang="zh-TW" sz="2000" dirty="0">
                    <a:hlinkClick r:id="rId2"/>
                  </a:rPr>
                  <a:t>https://is.gd/Gq2YKl</a:t>
                </a:r>
                <a:endPara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</p:txBody>
          </p:sp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641B1CB1-04F3-41B9-8979-3DF0B4DF01CD}"/>
                  </a:ext>
                </a:extLst>
              </p:cNvPr>
              <p:cNvSpPr txBox="1"/>
              <p:nvPr/>
            </p:nvSpPr>
            <p:spPr>
              <a:xfrm>
                <a:off x="5181387" y="3008486"/>
                <a:ext cx="5547288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1.</a:t>
                </a:r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填寫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姓名</a:t>
                </a:r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以及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手機號碼</a:t>
                </a:r>
                <a:endPara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  <a:p>
                <a:r>
                  <a:rPr lang="en-US" altLang="zh-TW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2.</a:t>
                </a:r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點選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取得 </a:t>
                </a:r>
                <a:r>
                  <a:rPr lang="en-US" altLang="zh-TW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QR code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 </a:t>
                </a:r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即可</a:t>
                </a:r>
                <a:endParaRPr lang="en-US" altLang="zh-TW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  <a:p>
                <a:r>
                  <a:rPr lang="en-US" altLang="zh-TW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3.</a:t>
                </a:r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截圖保存</a:t>
                </a: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02706E8-0ED9-4E03-B0EF-2DFEF3FA2994}"/>
                </a:ext>
              </a:extLst>
            </p:cNvPr>
            <p:cNvSpPr/>
            <p:nvPr/>
          </p:nvSpPr>
          <p:spPr>
            <a:xfrm>
              <a:off x="5297863" y="983572"/>
              <a:ext cx="3637912" cy="702273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1845BD88-8C9B-48E4-AA2E-8D48D7ED66E1}"/>
                </a:ext>
              </a:extLst>
            </p:cNvPr>
            <p:cNvSpPr txBox="1"/>
            <p:nvPr/>
          </p:nvSpPr>
          <p:spPr>
            <a:xfrm>
              <a:off x="5410540" y="1070601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dirty="0">
                  <a:solidFill>
                    <a:schemeClr val="bg1"/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填寫用戶工具資料</a:t>
              </a: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45BEFF30-7FA0-48CC-88F2-C9CF80AB7548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2BEB653D-FAD5-4D4D-B439-0C1DF9D8AADF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FD16A0F-9488-7F46-A323-CC78578A3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62" y="539860"/>
            <a:ext cx="61849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42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0327BDE2-7AA4-4843-9EEB-BC1EDDFF6138}"/>
              </a:ext>
            </a:extLst>
          </p:cNvPr>
          <p:cNvGrpSpPr/>
          <p:nvPr/>
        </p:nvGrpSpPr>
        <p:grpSpPr>
          <a:xfrm>
            <a:off x="6629520" y="1134637"/>
            <a:ext cx="5262979" cy="4846084"/>
            <a:chOff x="5181387" y="983572"/>
            <a:chExt cx="5262979" cy="4846084"/>
          </a:xfrm>
        </p:grpSpPr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7B12A02E-D60F-4C17-9D80-C382FF625140}"/>
                </a:ext>
              </a:extLst>
            </p:cNvPr>
            <p:cNvSpPr txBox="1"/>
            <p:nvPr/>
          </p:nvSpPr>
          <p:spPr>
            <a:xfrm>
              <a:off x="5181387" y="2044004"/>
              <a:ext cx="5262979" cy="3785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1.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打開登記網址，由</a:t>
              </a:r>
              <a:endPara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擁有手機的主要人填寫後</a:t>
              </a:r>
              <a:endPara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2.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點選</a:t>
              </a:r>
              <a:r>
                <a:rPr lang="zh-TW" altLang="en-US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新增家人</a:t>
              </a:r>
              <a:endParaRPr lang="en-US" altLang="zh-TW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3.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輸入</a:t>
              </a:r>
              <a:r>
                <a:rPr lang="zh-TW" altLang="en-US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姓名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及</a:t>
              </a:r>
              <a:r>
                <a:rPr lang="zh-TW" altLang="en-US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關係</a:t>
              </a:r>
              <a:endParaRPr lang="en-US" altLang="zh-TW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3.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點選</a:t>
              </a:r>
              <a:r>
                <a:rPr lang="zh-TW" altLang="en-US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取得 </a:t>
              </a:r>
              <a:r>
                <a: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QR</a:t>
              </a:r>
              <a:r>
                <a:rPr lang="zh-TW" altLang="en-US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</a:t>
              </a:r>
              <a:r>
                <a: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code</a:t>
              </a:r>
            </a:p>
            <a:p>
              <a:r>
                <a: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4.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截圖保存</a:t>
              </a:r>
              <a:endPara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en-US" altLang="zh-TW" sz="24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     *</a:t>
              </a:r>
              <a:r>
                <a:rPr lang="zh-TW" altLang="en-US" sz="24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記得是一人一個 </a:t>
              </a:r>
              <a:r>
                <a:rPr lang="en-US" altLang="zh-TW" sz="24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QR</a:t>
              </a:r>
              <a:r>
                <a:rPr lang="zh-TW" altLang="en-US" sz="24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</a:t>
              </a:r>
              <a:r>
                <a:rPr lang="en-US" altLang="zh-TW" sz="24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code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02706E8-0ED9-4E03-B0EF-2DFEF3FA2994}"/>
                </a:ext>
              </a:extLst>
            </p:cNvPr>
            <p:cNvSpPr/>
            <p:nvPr/>
          </p:nvSpPr>
          <p:spPr>
            <a:xfrm>
              <a:off x="5297863" y="983572"/>
              <a:ext cx="3637912" cy="702273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2F5597"/>
                </a:solidFill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1845BD88-8C9B-48E4-AA2E-8D48D7ED66E1}"/>
                </a:ext>
              </a:extLst>
            </p:cNvPr>
            <p:cNvSpPr txBox="1"/>
            <p:nvPr/>
          </p:nvSpPr>
          <p:spPr>
            <a:xfrm>
              <a:off x="5410541" y="1070601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3200" dirty="0">
                  <a:solidFill>
                    <a:schemeClr val="bg1"/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該如何幫家人申請</a:t>
              </a: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917177AA-27EE-48C7-A913-C41BFAFE0024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DFE4158-D080-4D55-8A6A-1C5A373D811F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2C923DD-491C-A349-BCCA-F3361EE16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65" y="539860"/>
            <a:ext cx="61849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98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4744E864-0212-4013-A236-2D65CFD9201D}"/>
              </a:ext>
            </a:extLst>
          </p:cNvPr>
          <p:cNvSpPr txBox="1"/>
          <p:nvPr/>
        </p:nvSpPr>
        <p:spPr>
          <a:xfrm>
            <a:off x="842002" y="1663002"/>
            <a:ext cx="105080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請弟兄姊妹盡量於</a:t>
            </a:r>
            <a:r>
              <a:rPr lang="en-US" altLang="zh-TW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4/16(</a:t>
            </a:r>
            <a:r>
              <a:rPr lang="zh-TW" altLang="en-US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四</a:t>
            </a:r>
            <a:r>
              <a:rPr lang="en-US" altLang="zh-TW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)</a:t>
            </a:r>
            <a:r>
              <a:rPr lang="zh-TW" altLang="en-US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前取得</a:t>
            </a:r>
            <a:endParaRPr lang="en-US" altLang="zh-TW" sz="5400" dirty="0">
              <a:solidFill>
                <a:srgbClr val="2F5597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zh-TW" altLang="en-US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個人專屬 </a:t>
            </a:r>
            <a:r>
              <a:rPr lang="en-US" altLang="zh-TW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</a:t>
            </a:r>
          </a:p>
          <a:p>
            <a:r>
              <a:rPr lang="zh-TW" altLang="en-US" sz="5400" dirty="0">
                <a:solidFill>
                  <a:srgbClr val="2F5597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以利教會正式實施實名登記</a:t>
            </a:r>
            <a:endParaRPr lang="en-US" altLang="zh-TW" sz="5400" dirty="0">
              <a:solidFill>
                <a:srgbClr val="2F5597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AB814C5-2A48-40B9-BDDB-3439C54EAA9B}"/>
              </a:ext>
            </a:extLst>
          </p:cNvPr>
          <p:cNvSpPr/>
          <p:nvPr/>
        </p:nvSpPr>
        <p:spPr>
          <a:xfrm>
            <a:off x="949749" y="4395922"/>
            <a:ext cx="8331192" cy="677827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464E0D-FDA7-4ADE-84B1-D20ADB594FDF}"/>
              </a:ext>
            </a:extLst>
          </p:cNvPr>
          <p:cNvSpPr txBox="1"/>
          <p:nvPr/>
        </p:nvSpPr>
        <p:spPr>
          <a:xfrm>
            <a:off x="1098866" y="4427419"/>
            <a:ext cx="8032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>
                    <a:lumMod val="9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取得條碼實施細節，請</a:t>
            </a:r>
            <a:r>
              <a:rPr lang="zh-TW" altLang="en-US" sz="3600" dirty="0">
                <a:solidFill>
                  <a:srgbClr val="FFC000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留意各教會公告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3FB2033-750F-4285-8AAA-F89EC011641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3CF50A1-36C7-427C-8EEC-9F0D2B5E728C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010BD2F-D081-014C-9258-B79E1150F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309">
            <a:off x="9296627" y="2529548"/>
            <a:ext cx="20828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316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>
            <a:extLst>
              <a:ext uri="{FF2B5EF4-FFF2-40B4-BE49-F238E27FC236}">
                <a16:creationId xmlns:a16="http://schemas.microsoft.com/office/drawing/2014/main" id="{FF326213-7A74-4F19-A3F0-BD36FC4F6AE0}"/>
              </a:ext>
            </a:extLst>
          </p:cNvPr>
          <p:cNvGrpSpPr/>
          <p:nvPr/>
        </p:nvGrpSpPr>
        <p:grpSpPr>
          <a:xfrm>
            <a:off x="2346569" y="565869"/>
            <a:ext cx="9203032" cy="5726262"/>
            <a:chOff x="2422771" y="565869"/>
            <a:chExt cx="9203032" cy="5726262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2F60FD40-D072-4E1D-ADD7-BE34B06EE371}"/>
                </a:ext>
              </a:extLst>
            </p:cNvPr>
            <p:cNvGrpSpPr/>
            <p:nvPr/>
          </p:nvGrpSpPr>
          <p:grpSpPr>
            <a:xfrm>
              <a:off x="2422771" y="565869"/>
              <a:ext cx="6779291" cy="2031326"/>
              <a:chOff x="1487106" y="963649"/>
              <a:chExt cx="6779291" cy="2031326"/>
            </a:xfrm>
          </p:grpSpPr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8A939D01-5DAD-482F-938D-EB2BC489CB1E}"/>
                  </a:ext>
                </a:extLst>
              </p:cNvPr>
              <p:cNvSpPr txBox="1"/>
              <p:nvPr/>
            </p:nvSpPr>
            <p:spPr>
              <a:xfrm>
                <a:off x="1717938" y="1794646"/>
                <a:ext cx="654845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於入場以及離場時</a:t>
                </a:r>
                <a:endParaRPr lang="en-US" altLang="zh-TW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  <a:p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以手機掃描與會者專屬</a:t>
                </a:r>
                <a:r>
                  <a:rPr lang="en-US" altLang="zh-TW" sz="3600" dirty="0" err="1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QRcode</a:t>
                </a:r>
                <a:endParaRPr lang="zh-TW" altLang="en-US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</p:txBody>
          </p:sp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E09736BC-3D05-4801-B9EC-EF9DDDE50BC1}"/>
                  </a:ext>
                </a:extLst>
              </p:cNvPr>
              <p:cNvSpPr txBox="1"/>
              <p:nvPr/>
            </p:nvSpPr>
            <p:spPr>
              <a:xfrm>
                <a:off x="1487106" y="963649"/>
                <a:ext cx="264687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4800" dirty="0">
                    <a:solidFill>
                      <a:srgbClr val="2F5597"/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招待同工</a:t>
                </a:r>
              </a:p>
            </p:txBody>
          </p:sp>
        </p:grpSp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640AF0CA-CB33-4356-8F06-4D7F425E0E27}"/>
                </a:ext>
              </a:extLst>
            </p:cNvPr>
            <p:cNvGrpSpPr/>
            <p:nvPr/>
          </p:nvGrpSpPr>
          <p:grpSpPr>
            <a:xfrm>
              <a:off x="2422771" y="3060380"/>
              <a:ext cx="9203032" cy="3231751"/>
              <a:chOff x="1487106" y="2628821"/>
              <a:chExt cx="9203032" cy="3231751"/>
            </a:xfrm>
          </p:grpSpPr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524DB598-5744-4FF5-A465-8C20215414AB}"/>
                  </a:ext>
                </a:extLst>
              </p:cNvPr>
              <p:cNvSpPr txBox="1"/>
              <p:nvPr/>
            </p:nvSpPr>
            <p:spPr>
              <a:xfrm>
                <a:off x="1717938" y="3459818"/>
                <a:ext cx="701012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於入場以及離場時</a:t>
                </a:r>
                <a:endParaRPr lang="en-US" altLang="zh-TW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  <a:p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出示專屬</a:t>
                </a:r>
                <a:r>
                  <a:rPr lang="en-US" altLang="zh-TW" sz="36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QRcode</a:t>
                </a:r>
                <a:r>
                  <a:rPr lang="zh-TW" altLang="en-US" sz="3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供招待同工掃描</a:t>
                </a:r>
                <a:endParaRPr lang="en-US" altLang="zh-TW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</p:txBody>
          </p:sp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F8CCBBEB-FC85-4E86-B06E-771C96430AB5}"/>
                  </a:ext>
                </a:extLst>
              </p:cNvPr>
              <p:cNvSpPr txBox="1"/>
              <p:nvPr/>
            </p:nvSpPr>
            <p:spPr>
              <a:xfrm>
                <a:off x="1487106" y="2628821"/>
                <a:ext cx="20313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4800" dirty="0">
                    <a:solidFill>
                      <a:srgbClr val="2F5597"/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與會者</a:t>
                </a:r>
              </a:p>
            </p:txBody>
          </p:sp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E02E982B-68F3-4DAB-A2D9-6E3D30EE9B61}"/>
                  </a:ext>
                </a:extLst>
              </p:cNvPr>
              <p:cNvSpPr txBox="1"/>
              <p:nvPr/>
            </p:nvSpPr>
            <p:spPr>
              <a:xfrm>
                <a:off x="1717938" y="4660243"/>
                <a:ext cx="897220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571500" indent="-571500">
                  <a:buFontTx/>
                  <a:buChar char="-"/>
                </a:pP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我的教會</a:t>
                </a:r>
                <a:r>
                  <a:rPr lang="en-US" altLang="zh-TW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APP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內建</a:t>
                </a:r>
                <a:r>
                  <a:rPr lang="en-US" altLang="zh-TW" sz="3600" dirty="0" err="1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QRcode</a:t>
                </a:r>
                <a:endParaRPr lang="en-US" altLang="zh-TW" sz="3600" dirty="0">
                  <a:solidFill>
                    <a:schemeClr val="accent2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endParaRPr>
              </a:p>
              <a:p>
                <a:pPr marL="571500" indent="-571500">
                  <a:buFontTx/>
                  <a:buChar char="-"/>
                </a:pP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事先填寫資料取得</a:t>
                </a:r>
                <a:r>
                  <a:rPr lang="en-US" altLang="zh-TW" sz="3600" dirty="0" err="1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QRcode</a:t>
                </a:r>
                <a:r>
                  <a:rPr lang="zh-TW" altLang="en-US" sz="3600" dirty="0">
                    <a:solidFill>
                      <a:schemeClr val="accent2">
                        <a:lumMod val="75000"/>
                      </a:schemeClr>
                    </a:solidFill>
                    <a:latin typeface="Source Han Sans TC Medium" panose="020B0500000000000000" pitchFamily="34" charset="-128"/>
                    <a:ea typeface="Source Han Sans TC Medium" panose="020B0500000000000000" pitchFamily="34" charset="-128"/>
                  </a:rPr>
                  <a:t>，並截圖儲存</a:t>
                </a:r>
              </a:p>
            </p:txBody>
          </p:sp>
        </p:grp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BCA33D5A-C7D5-4AAF-8351-0E3353B1FB2B}"/>
              </a:ext>
            </a:extLst>
          </p:cNvPr>
          <p:cNvSpPr/>
          <p:nvPr/>
        </p:nvSpPr>
        <p:spPr>
          <a:xfrm>
            <a:off x="0" y="0"/>
            <a:ext cx="1775637" cy="685800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67CAEF63-3E51-45E3-82A4-9455C3C29E7D}"/>
              </a:ext>
            </a:extLst>
          </p:cNvPr>
          <p:cNvSpPr txBox="1"/>
          <p:nvPr/>
        </p:nvSpPr>
        <p:spPr>
          <a:xfrm>
            <a:off x="372292" y="335845"/>
            <a:ext cx="1031052" cy="61863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TW" altLang="en-US" sz="6600" b="1" dirty="0">
                <a:solidFill>
                  <a:schemeClr val="bg2"/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實</a:t>
            </a:r>
            <a:endParaRPr lang="en-US" altLang="zh-TW" sz="6600" b="1" dirty="0">
              <a:solidFill>
                <a:schemeClr val="bg2"/>
              </a:solidFill>
              <a:latin typeface="Source Han Sans TC" panose="020B0500000000000000" pitchFamily="34" charset="-128"/>
              <a:ea typeface="Source Han Sans TC" panose="020B0500000000000000" pitchFamily="34" charset="-128"/>
            </a:endParaRPr>
          </a:p>
          <a:p>
            <a:pPr algn="ctr"/>
            <a:r>
              <a:rPr lang="zh-TW" altLang="en-US" sz="6600" b="1" dirty="0">
                <a:solidFill>
                  <a:schemeClr val="bg2"/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名</a:t>
            </a:r>
            <a:endParaRPr lang="en-US" altLang="zh-TW" sz="6600" b="1" dirty="0">
              <a:solidFill>
                <a:schemeClr val="bg2"/>
              </a:solidFill>
              <a:latin typeface="Source Han Sans TC" panose="020B0500000000000000" pitchFamily="34" charset="-128"/>
              <a:ea typeface="Source Han Sans TC" panose="020B0500000000000000" pitchFamily="34" charset="-128"/>
            </a:endParaRPr>
          </a:p>
          <a:p>
            <a:pPr algn="ctr"/>
            <a:r>
              <a:rPr lang="zh-TW" altLang="en-US" sz="6600" b="1" dirty="0">
                <a:solidFill>
                  <a:schemeClr val="bg2"/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系</a:t>
            </a:r>
            <a:endParaRPr lang="en-US" altLang="zh-TW" sz="6600" b="1" dirty="0">
              <a:solidFill>
                <a:schemeClr val="bg2"/>
              </a:solidFill>
              <a:latin typeface="Source Han Sans TC" panose="020B0500000000000000" pitchFamily="34" charset="-128"/>
              <a:ea typeface="Source Han Sans TC" panose="020B0500000000000000" pitchFamily="34" charset="-128"/>
            </a:endParaRPr>
          </a:p>
          <a:p>
            <a:pPr algn="ctr"/>
            <a:r>
              <a:rPr lang="zh-TW" altLang="en-US" sz="6600" b="1" dirty="0">
                <a:solidFill>
                  <a:schemeClr val="bg2"/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統</a:t>
            </a:r>
            <a:endParaRPr lang="en-US" altLang="zh-TW" sz="6600" b="1" dirty="0">
              <a:solidFill>
                <a:schemeClr val="bg2"/>
              </a:solidFill>
              <a:latin typeface="Source Han Sans TC" panose="020B0500000000000000" pitchFamily="34" charset="-128"/>
              <a:ea typeface="Source Han Sans TC" panose="020B0500000000000000" pitchFamily="34" charset="-128"/>
            </a:endParaRPr>
          </a:p>
          <a:p>
            <a:pPr algn="ctr"/>
            <a:r>
              <a:rPr lang="zh-TW" altLang="en-US" sz="6600" b="1" dirty="0">
                <a:solidFill>
                  <a:schemeClr val="bg2"/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概</a:t>
            </a:r>
            <a:endParaRPr lang="en-US" altLang="zh-TW" sz="6600" b="1" dirty="0">
              <a:solidFill>
                <a:schemeClr val="bg2"/>
              </a:solidFill>
              <a:latin typeface="Source Han Sans TC" panose="020B0500000000000000" pitchFamily="34" charset="-128"/>
              <a:ea typeface="Source Han Sans TC" panose="020B0500000000000000" pitchFamily="34" charset="-128"/>
            </a:endParaRPr>
          </a:p>
          <a:p>
            <a:pPr algn="ctr"/>
            <a:r>
              <a:rPr lang="zh-TW" altLang="en-US" sz="6600" b="1" dirty="0">
                <a:solidFill>
                  <a:schemeClr val="bg2"/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覽</a:t>
            </a: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7422C671-0CED-40EE-A83B-B144BDFAE876}"/>
              </a:ext>
            </a:extLst>
          </p:cNvPr>
          <p:cNvGrpSpPr/>
          <p:nvPr/>
        </p:nvGrpSpPr>
        <p:grpSpPr>
          <a:xfrm rot="8603754" flipV="1">
            <a:off x="9982694" y="881456"/>
            <a:ext cx="1975466" cy="3431477"/>
            <a:chOff x="9138426" y="1804193"/>
            <a:chExt cx="2815682" cy="4890972"/>
          </a:xfrm>
        </p:grpSpPr>
        <p:sp>
          <p:nvSpPr>
            <p:cNvPr id="16" name="矩形: 圓角 15">
              <a:extLst>
                <a:ext uri="{FF2B5EF4-FFF2-40B4-BE49-F238E27FC236}">
                  <a16:creationId xmlns:a16="http://schemas.microsoft.com/office/drawing/2014/main" id="{271C5C40-D59E-4902-B2D3-D6F89455AB54}"/>
                </a:ext>
              </a:extLst>
            </p:cNvPr>
            <p:cNvSpPr/>
            <p:nvPr/>
          </p:nvSpPr>
          <p:spPr>
            <a:xfrm rot="20370220">
              <a:off x="11488236" y="2636652"/>
              <a:ext cx="465872" cy="344539"/>
            </a:xfrm>
            <a:prstGeom prst="roundRect">
              <a:avLst>
                <a:gd name="adj" fmla="val 50000"/>
              </a:avLst>
            </a:prstGeom>
            <a:solidFill>
              <a:srgbClr val="EBB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17" name="手繪多邊形: 圖案 16">
              <a:extLst>
                <a:ext uri="{FF2B5EF4-FFF2-40B4-BE49-F238E27FC236}">
                  <a16:creationId xmlns:a16="http://schemas.microsoft.com/office/drawing/2014/main" id="{A756E999-47B2-48CA-A5D0-3F9B74ACD524}"/>
                </a:ext>
              </a:extLst>
            </p:cNvPr>
            <p:cNvSpPr/>
            <p:nvPr/>
          </p:nvSpPr>
          <p:spPr>
            <a:xfrm rot="1238073">
              <a:off x="9138426" y="3710944"/>
              <a:ext cx="2138557" cy="2420080"/>
            </a:xfrm>
            <a:custGeom>
              <a:avLst/>
              <a:gdLst>
                <a:gd name="connsiteX0" fmla="*/ 37911 w 2138557"/>
                <a:gd name="connsiteY0" fmla="*/ 15391 h 2420080"/>
                <a:gd name="connsiteX1" fmla="*/ 268787 w 2138557"/>
                <a:gd name="connsiteY1" fmla="*/ 75900 h 2420080"/>
                <a:gd name="connsiteX2" fmla="*/ 328919 w 2138557"/>
                <a:gd name="connsiteY2" fmla="*/ 128232 h 2420080"/>
                <a:gd name="connsiteX3" fmla="*/ 357709 w 2138557"/>
                <a:gd name="connsiteY3" fmla="*/ 135798 h 2420080"/>
                <a:gd name="connsiteX4" fmla="*/ 495757 w 2138557"/>
                <a:gd name="connsiteY4" fmla="*/ 279776 h 2420080"/>
                <a:gd name="connsiteX5" fmla="*/ 507395 w 2138557"/>
                <a:gd name="connsiteY5" fmla="*/ 310139 h 2420080"/>
                <a:gd name="connsiteX6" fmla="*/ 582778 w 2138557"/>
                <a:gd name="connsiteY6" fmla="*/ 399817 h 2420080"/>
                <a:gd name="connsiteX7" fmla="*/ 674431 w 2138557"/>
                <a:gd name="connsiteY7" fmla="*/ 537772 h 2420080"/>
                <a:gd name="connsiteX8" fmla="*/ 729744 w 2138557"/>
                <a:gd name="connsiteY8" fmla="*/ 640982 h 2420080"/>
                <a:gd name="connsiteX9" fmla="*/ 773794 w 2138557"/>
                <a:gd name="connsiteY9" fmla="*/ 651382 h 2420080"/>
                <a:gd name="connsiteX10" fmla="*/ 1206763 w 2138557"/>
                <a:gd name="connsiteY10" fmla="*/ 1115307 h 2420080"/>
                <a:gd name="connsiteX11" fmla="*/ 1264895 w 2138557"/>
                <a:gd name="connsiteY11" fmla="*/ 1218648 h 2420080"/>
                <a:gd name="connsiteX12" fmla="*/ 1351294 w 2138557"/>
                <a:gd name="connsiteY12" fmla="*/ 1138937 h 2420080"/>
                <a:gd name="connsiteX13" fmla="*/ 1457047 w 2138557"/>
                <a:gd name="connsiteY13" fmla="*/ 1053562 h 2420080"/>
                <a:gd name="connsiteX14" fmla="*/ 2123281 w 2138557"/>
                <a:gd name="connsiteY14" fmla="*/ 817111 h 2420080"/>
                <a:gd name="connsiteX15" fmla="*/ 1992802 w 2138557"/>
                <a:gd name="connsiteY15" fmla="*/ 1137317 h 2420080"/>
                <a:gd name="connsiteX16" fmla="*/ 1983149 w 2138557"/>
                <a:gd name="connsiteY16" fmla="*/ 1147609 h 2420080"/>
                <a:gd name="connsiteX17" fmla="*/ 1966224 w 2138557"/>
                <a:gd name="connsiteY17" fmla="*/ 1181360 h 2420080"/>
                <a:gd name="connsiteX18" fmla="*/ 1870055 w 2138557"/>
                <a:gd name="connsiteY18" fmla="*/ 1331682 h 2420080"/>
                <a:gd name="connsiteX19" fmla="*/ 1839140 w 2138557"/>
                <a:gd name="connsiteY19" fmla="*/ 1370526 h 2420080"/>
                <a:gd name="connsiteX20" fmla="*/ 1815704 w 2138557"/>
                <a:gd name="connsiteY20" fmla="*/ 1460751 h 2420080"/>
                <a:gd name="connsiteX21" fmla="*/ 1787778 w 2138557"/>
                <a:gd name="connsiteY21" fmla="*/ 1543288 h 2420080"/>
                <a:gd name="connsiteX22" fmla="*/ 1787684 w 2138557"/>
                <a:gd name="connsiteY22" fmla="*/ 1545385 h 2420080"/>
                <a:gd name="connsiteX23" fmla="*/ 1777027 w 2138557"/>
                <a:gd name="connsiteY23" fmla="*/ 1636226 h 2420080"/>
                <a:gd name="connsiteX24" fmla="*/ 1777027 w 2138557"/>
                <a:gd name="connsiteY24" fmla="*/ 2399914 h 2420080"/>
                <a:gd name="connsiteX25" fmla="*/ 1464038 w 2138557"/>
                <a:gd name="connsiteY25" fmla="*/ 2399914 h 2420080"/>
                <a:gd name="connsiteX26" fmla="*/ 1441232 w 2138557"/>
                <a:gd name="connsiteY26" fmla="*/ 2414260 h 2420080"/>
                <a:gd name="connsiteX27" fmla="*/ 1396344 w 2138557"/>
                <a:gd name="connsiteY27" fmla="*/ 2418491 h 2420080"/>
                <a:gd name="connsiteX28" fmla="*/ 1366283 w 2138557"/>
                <a:gd name="connsiteY28" fmla="*/ 2403989 h 2420080"/>
                <a:gd name="connsiteX29" fmla="*/ 1362663 w 2138557"/>
                <a:gd name="connsiteY29" fmla="*/ 2399914 h 2420080"/>
                <a:gd name="connsiteX30" fmla="*/ 798157 w 2138557"/>
                <a:gd name="connsiteY30" fmla="*/ 2399914 h 2420080"/>
                <a:gd name="connsiteX31" fmla="*/ 798157 w 2138557"/>
                <a:gd name="connsiteY31" fmla="*/ 1830786 h 2420080"/>
                <a:gd name="connsiteX32" fmla="*/ 772744 w 2138557"/>
                <a:gd name="connsiteY32" fmla="*/ 1769313 h 2420080"/>
                <a:gd name="connsiteX33" fmla="*/ 719966 w 2138557"/>
                <a:gd name="connsiteY33" fmla="*/ 1675492 h 2420080"/>
                <a:gd name="connsiteX34" fmla="*/ 675997 w 2138557"/>
                <a:gd name="connsiteY34" fmla="*/ 1607813 h 2420080"/>
                <a:gd name="connsiteX35" fmla="*/ 616429 w 2138557"/>
                <a:gd name="connsiteY35" fmla="*/ 1501919 h 2420080"/>
                <a:gd name="connsiteX36" fmla="*/ 610304 w 2138557"/>
                <a:gd name="connsiteY36" fmla="*/ 1492493 h 2420080"/>
                <a:gd name="connsiteX37" fmla="*/ 543668 w 2138557"/>
                <a:gd name="connsiteY37" fmla="*/ 1374035 h 2420080"/>
                <a:gd name="connsiteX38" fmla="*/ 530549 w 2138557"/>
                <a:gd name="connsiteY38" fmla="*/ 1346627 h 2420080"/>
                <a:gd name="connsiteX39" fmla="*/ 507609 w 2138557"/>
                <a:gd name="connsiteY39" fmla="*/ 1311317 h 2420080"/>
                <a:gd name="connsiteX40" fmla="*/ 448988 w 2138557"/>
                <a:gd name="connsiteY40" fmla="*/ 1207108 h 2420080"/>
                <a:gd name="connsiteX41" fmla="*/ 395651 w 2138557"/>
                <a:gd name="connsiteY41" fmla="*/ 1118907 h 2420080"/>
                <a:gd name="connsiteX42" fmla="*/ 333141 w 2138557"/>
                <a:gd name="connsiteY42" fmla="*/ 998222 h 2420080"/>
                <a:gd name="connsiteX43" fmla="*/ 278445 w 2138557"/>
                <a:gd name="connsiteY43" fmla="*/ 873799 h 2420080"/>
                <a:gd name="connsiteX44" fmla="*/ 254093 w 2138557"/>
                <a:gd name="connsiteY44" fmla="*/ 806713 h 2420080"/>
                <a:gd name="connsiteX45" fmla="*/ 241797 w 2138557"/>
                <a:gd name="connsiteY45" fmla="*/ 783868 h 2420080"/>
                <a:gd name="connsiteX46" fmla="*/ 143722 w 2138557"/>
                <a:gd name="connsiteY46" fmla="*/ 539940 h 2420080"/>
                <a:gd name="connsiteX47" fmla="*/ 132552 w 2138557"/>
                <a:gd name="connsiteY47" fmla="*/ 500513 h 2420080"/>
                <a:gd name="connsiteX48" fmla="*/ 111165 w 2138557"/>
                <a:gd name="connsiteY48" fmla="*/ 463679 h 2420080"/>
                <a:gd name="connsiteX49" fmla="*/ 91779 w 2138557"/>
                <a:gd name="connsiteY49" fmla="*/ 413100 h 2420080"/>
                <a:gd name="connsiteX50" fmla="*/ 91143 w 2138557"/>
                <a:gd name="connsiteY50" fmla="*/ 410021 h 2420080"/>
                <a:gd name="connsiteX51" fmla="*/ 59547 w 2138557"/>
                <a:gd name="connsiteY51" fmla="*/ 344596 h 2420080"/>
                <a:gd name="connsiteX52" fmla="*/ 37911 w 2138557"/>
                <a:gd name="connsiteY52" fmla="*/ 15391 h 24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38557" h="2420080">
                  <a:moveTo>
                    <a:pt x="37911" y="15391"/>
                  </a:moveTo>
                  <a:cubicBezTo>
                    <a:pt x="85436" y="-19333"/>
                    <a:pt x="170186" y="6333"/>
                    <a:pt x="268787" y="75900"/>
                  </a:cubicBezTo>
                  <a:lnTo>
                    <a:pt x="328919" y="128232"/>
                  </a:lnTo>
                  <a:lnTo>
                    <a:pt x="357709" y="135798"/>
                  </a:lnTo>
                  <a:cubicBezTo>
                    <a:pt x="413423" y="162897"/>
                    <a:pt x="463841" y="213031"/>
                    <a:pt x="495757" y="279776"/>
                  </a:cubicBezTo>
                  <a:lnTo>
                    <a:pt x="507395" y="310139"/>
                  </a:lnTo>
                  <a:lnTo>
                    <a:pt x="582778" y="399817"/>
                  </a:lnTo>
                  <a:cubicBezTo>
                    <a:pt x="616553" y="446044"/>
                    <a:pt x="647206" y="492350"/>
                    <a:pt x="674431" y="537772"/>
                  </a:cubicBezTo>
                  <a:lnTo>
                    <a:pt x="729744" y="640982"/>
                  </a:lnTo>
                  <a:lnTo>
                    <a:pt x="773794" y="651382"/>
                  </a:lnTo>
                  <a:cubicBezTo>
                    <a:pt x="892227" y="699308"/>
                    <a:pt x="1062192" y="876451"/>
                    <a:pt x="1206763" y="1115307"/>
                  </a:cubicBezTo>
                  <a:lnTo>
                    <a:pt x="1264895" y="1218648"/>
                  </a:lnTo>
                  <a:lnTo>
                    <a:pt x="1351294" y="1138937"/>
                  </a:lnTo>
                  <a:cubicBezTo>
                    <a:pt x="1384585" y="1110210"/>
                    <a:pt x="1419927" y="1081623"/>
                    <a:pt x="1457047" y="1053562"/>
                  </a:cubicBezTo>
                  <a:cubicBezTo>
                    <a:pt x="1754008" y="829068"/>
                    <a:pt x="2052291" y="723206"/>
                    <a:pt x="2123281" y="817111"/>
                  </a:cubicBezTo>
                  <a:cubicBezTo>
                    <a:pt x="2167649" y="875801"/>
                    <a:pt x="2112731" y="998637"/>
                    <a:pt x="1992802" y="1137317"/>
                  </a:cubicBezTo>
                  <a:lnTo>
                    <a:pt x="1983149" y="1147609"/>
                  </a:lnTo>
                  <a:lnTo>
                    <a:pt x="1966224" y="1181360"/>
                  </a:lnTo>
                  <a:cubicBezTo>
                    <a:pt x="1939395" y="1229376"/>
                    <a:pt x="1907124" y="1279973"/>
                    <a:pt x="1870055" y="1331682"/>
                  </a:cubicBezTo>
                  <a:lnTo>
                    <a:pt x="1839140" y="1370526"/>
                  </a:lnTo>
                  <a:lnTo>
                    <a:pt x="1815704" y="1460751"/>
                  </a:lnTo>
                  <a:lnTo>
                    <a:pt x="1787778" y="1543288"/>
                  </a:lnTo>
                  <a:lnTo>
                    <a:pt x="1787684" y="1545385"/>
                  </a:lnTo>
                  <a:lnTo>
                    <a:pt x="1777027" y="1636226"/>
                  </a:lnTo>
                  <a:lnTo>
                    <a:pt x="1777027" y="2399914"/>
                  </a:lnTo>
                  <a:lnTo>
                    <a:pt x="1464038" y="2399914"/>
                  </a:lnTo>
                  <a:lnTo>
                    <a:pt x="1441232" y="2414260"/>
                  </a:lnTo>
                  <a:cubicBezTo>
                    <a:pt x="1425762" y="2420077"/>
                    <a:pt x="1410721" y="2421625"/>
                    <a:pt x="1396344" y="2418491"/>
                  </a:cubicBezTo>
                  <a:cubicBezTo>
                    <a:pt x="1385562" y="2416140"/>
                    <a:pt x="1375535" y="2411240"/>
                    <a:pt x="1366283" y="2403989"/>
                  </a:cubicBezTo>
                  <a:lnTo>
                    <a:pt x="1362663" y="2399914"/>
                  </a:lnTo>
                  <a:lnTo>
                    <a:pt x="798157" y="2399914"/>
                  </a:lnTo>
                  <a:lnTo>
                    <a:pt x="798157" y="1830786"/>
                  </a:lnTo>
                  <a:lnTo>
                    <a:pt x="772744" y="1769313"/>
                  </a:lnTo>
                  <a:lnTo>
                    <a:pt x="719966" y="1675492"/>
                  </a:lnTo>
                  <a:lnTo>
                    <a:pt x="675997" y="1607813"/>
                  </a:lnTo>
                  <a:lnTo>
                    <a:pt x="616429" y="1501919"/>
                  </a:lnTo>
                  <a:lnTo>
                    <a:pt x="610304" y="1492493"/>
                  </a:lnTo>
                  <a:cubicBezTo>
                    <a:pt x="586209" y="1452683"/>
                    <a:pt x="563960" y="1413044"/>
                    <a:pt x="543668" y="1374035"/>
                  </a:cubicBezTo>
                  <a:lnTo>
                    <a:pt x="530549" y="1346627"/>
                  </a:lnTo>
                  <a:lnTo>
                    <a:pt x="507609" y="1311317"/>
                  </a:lnTo>
                  <a:lnTo>
                    <a:pt x="448988" y="1207108"/>
                  </a:lnTo>
                  <a:lnTo>
                    <a:pt x="395651" y="1118907"/>
                  </a:lnTo>
                  <a:cubicBezTo>
                    <a:pt x="374159" y="1080546"/>
                    <a:pt x="353215" y="1040203"/>
                    <a:pt x="333141" y="998222"/>
                  </a:cubicBezTo>
                  <a:cubicBezTo>
                    <a:pt x="313067" y="956241"/>
                    <a:pt x="294812" y="914610"/>
                    <a:pt x="278445" y="873799"/>
                  </a:cubicBezTo>
                  <a:lnTo>
                    <a:pt x="254093" y="806713"/>
                  </a:lnTo>
                  <a:lnTo>
                    <a:pt x="241797" y="783868"/>
                  </a:lnTo>
                  <a:cubicBezTo>
                    <a:pt x="201647" y="699906"/>
                    <a:pt x="168780" y="617346"/>
                    <a:pt x="143722" y="539940"/>
                  </a:cubicBezTo>
                  <a:lnTo>
                    <a:pt x="132552" y="500513"/>
                  </a:lnTo>
                  <a:lnTo>
                    <a:pt x="111165" y="463679"/>
                  </a:lnTo>
                  <a:cubicBezTo>
                    <a:pt x="103186" y="446993"/>
                    <a:pt x="96742" y="430059"/>
                    <a:pt x="91779" y="413100"/>
                  </a:cubicBezTo>
                  <a:lnTo>
                    <a:pt x="91143" y="410021"/>
                  </a:lnTo>
                  <a:lnTo>
                    <a:pt x="59547" y="344596"/>
                  </a:lnTo>
                  <a:cubicBezTo>
                    <a:pt x="-8681" y="186290"/>
                    <a:pt x="-21496" y="58797"/>
                    <a:pt x="37911" y="15391"/>
                  </a:cubicBezTo>
                  <a:close/>
                </a:path>
              </a:pathLst>
            </a:custGeom>
            <a:solidFill>
              <a:srgbClr val="EBB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18" name="矩形: 圓角 17">
              <a:extLst>
                <a:ext uri="{FF2B5EF4-FFF2-40B4-BE49-F238E27FC236}">
                  <a16:creationId xmlns:a16="http://schemas.microsoft.com/office/drawing/2014/main" id="{F21AA812-B3C7-4A1F-BFF4-A18E06DAE9D4}"/>
                </a:ext>
              </a:extLst>
            </p:cNvPr>
            <p:cNvSpPr/>
            <p:nvPr/>
          </p:nvSpPr>
          <p:spPr>
            <a:xfrm>
              <a:off x="9829604" y="1804193"/>
              <a:ext cx="1891567" cy="3280127"/>
            </a:xfrm>
            <a:prstGeom prst="roundRect">
              <a:avLst>
                <a:gd name="adj" fmla="val 15449"/>
              </a:avLst>
            </a:prstGeom>
            <a:solidFill>
              <a:srgbClr val="1D3C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: 圓角 18">
              <a:extLst>
                <a:ext uri="{FF2B5EF4-FFF2-40B4-BE49-F238E27FC236}">
                  <a16:creationId xmlns:a16="http://schemas.microsoft.com/office/drawing/2014/main" id="{7945F61B-2CD0-4C9C-B779-9366A520194E}"/>
                </a:ext>
              </a:extLst>
            </p:cNvPr>
            <p:cNvSpPr/>
            <p:nvPr/>
          </p:nvSpPr>
          <p:spPr>
            <a:xfrm>
              <a:off x="9899581" y="1888013"/>
              <a:ext cx="1751614" cy="2988941"/>
            </a:xfrm>
            <a:prstGeom prst="roundRect">
              <a:avLst>
                <a:gd name="adj" fmla="val 15449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5E9898C0-59F7-456C-A019-E83F26F56EAE}"/>
                </a:ext>
              </a:extLst>
            </p:cNvPr>
            <p:cNvSpPr/>
            <p:nvPr/>
          </p:nvSpPr>
          <p:spPr>
            <a:xfrm>
              <a:off x="10347823" y="4939962"/>
              <a:ext cx="855127" cy="71849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E803A730-2369-4E85-A85D-FA708EAA5C95}"/>
                </a:ext>
              </a:extLst>
            </p:cNvPr>
            <p:cNvSpPr/>
            <p:nvPr/>
          </p:nvSpPr>
          <p:spPr>
            <a:xfrm rot="20370220">
              <a:off x="11451758" y="3106911"/>
              <a:ext cx="488577" cy="301682"/>
            </a:xfrm>
            <a:prstGeom prst="roundRect">
              <a:avLst>
                <a:gd name="adj" fmla="val 50000"/>
              </a:avLst>
            </a:prstGeom>
            <a:solidFill>
              <a:srgbClr val="EBB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22" name="矩形: 圓角 21">
              <a:extLst>
                <a:ext uri="{FF2B5EF4-FFF2-40B4-BE49-F238E27FC236}">
                  <a16:creationId xmlns:a16="http://schemas.microsoft.com/office/drawing/2014/main" id="{A8563726-04DF-4EFC-A0CE-814261E9284A}"/>
                </a:ext>
              </a:extLst>
            </p:cNvPr>
            <p:cNvSpPr/>
            <p:nvPr/>
          </p:nvSpPr>
          <p:spPr>
            <a:xfrm rot="20370220">
              <a:off x="11500452" y="3441865"/>
              <a:ext cx="444025" cy="278986"/>
            </a:xfrm>
            <a:prstGeom prst="roundRect">
              <a:avLst>
                <a:gd name="adj" fmla="val 50000"/>
              </a:avLst>
            </a:prstGeom>
            <a:solidFill>
              <a:srgbClr val="EBB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23" name="矩形: 圓角 22">
              <a:extLst>
                <a:ext uri="{FF2B5EF4-FFF2-40B4-BE49-F238E27FC236}">
                  <a16:creationId xmlns:a16="http://schemas.microsoft.com/office/drawing/2014/main" id="{3D85B746-303E-4264-B84A-A7A3B6E08768}"/>
                </a:ext>
              </a:extLst>
            </p:cNvPr>
            <p:cNvSpPr/>
            <p:nvPr/>
          </p:nvSpPr>
          <p:spPr>
            <a:xfrm rot="20370220">
              <a:off x="11535629" y="3770118"/>
              <a:ext cx="405788" cy="280536"/>
            </a:xfrm>
            <a:prstGeom prst="roundRect">
              <a:avLst>
                <a:gd name="adj" fmla="val 50000"/>
              </a:avLst>
            </a:prstGeom>
            <a:solidFill>
              <a:srgbClr val="EBB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25" name="梯形 24">
              <a:extLst>
                <a:ext uri="{FF2B5EF4-FFF2-40B4-BE49-F238E27FC236}">
                  <a16:creationId xmlns:a16="http://schemas.microsoft.com/office/drawing/2014/main" id="{4295074E-B0B1-4DB9-8C55-564A0DB0370A}"/>
                </a:ext>
              </a:extLst>
            </p:cNvPr>
            <p:cNvSpPr/>
            <p:nvPr/>
          </p:nvSpPr>
          <p:spPr>
            <a:xfrm rot="1238073" flipH="1" flipV="1">
              <a:off x="9231730" y="6012372"/>
              <a:ext cx="1337496" cy="682793"/>
            </a:xfrm>
            <a:prstGeom prst="trapezoid">
              <a:avLst>
                <a:gd name="adj" fmla="val 14735"/>
              </a:avLst>
            </a:prstGeom>
            <a:solidFill>
              <a:srgbClr val="1D3C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A1298639-2C7A-C749-9F67-784017543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70201">
            <a:off x="9950127" y="1616172"/>
            <a:ext cx="978288" cy="97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60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79FEF320-3647-4E71-BCD9-670A89395716}"/>
              </a:ext>
            </a:extLst>
          </p:cNvPr>
          <p:cNvGrpSpPr/>
          <p:nvPr/>
        </p:nvGrpSpPr>
        <p:grpSpPr>
          <a:xfrm>
            <a:off x="2758998" y="539684"/>
            <a:ext cx="3148553" cy="5778631"/>
            <a:chOff x="4534293" y="539684"/>
            <a:chExt cx="3148553" cy="5778631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609AB1EF-ABA3-44BB-9981-E122D9DF8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9200" y="903600"/>
              <a:ext cx="2350863" cy="5090400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BE6DD1E0-32B3-44DC-868E-079F06FE00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78" t="13746" r="28511" b="1993"/>
            <a:stretch/>
          </p:blipFill>
          <p:spPr>
            <a:xfrm>
              <a:off x="4534293" y="539684"/>
              <a:ext cx="3148553" cy="5778631"/>
            </a:xfrm>
            <a:prstGeom prst="rect">
              <a:avLst/>
            </a:prstGeom>
          </p:spPr>
        </p:pic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BA9D7B19-9A54-4D77-BDB9-76921A81577D}"/>
              </a:ext>
            </a:extLst>
          </p:cNvPr>
          <p:cNvGrpSpPr/>
          <p:nvPr/>
        </p:nvGrpSpPr>
        <p:grpSpPr>
          <a:xfrm>
            <a:off x="6083300" y="1680064"/>
            <a:ext cx="5882636" cy="3508653"/>
            <a:chOff x="5181387" y="690287"/>
            <a:chExt cx="5882636" cy="3508653"/>
          </a:xfrm>
        </p:grpSpPr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FB015516-7B3B-4BEA-BD1D-0FF1D2C240F6}"/>
                </a:ext>
              </a:extLst>
            </p:cNvPr>
            <p:cNvSpPr txBox="1"/>
            <p:nvPr/>
          </p:nvSpPr>
          <p:spPr>
            <a:xfrm>
              <a:off x="5181387" y="690287"/>
              <a:ext cx="5109091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打開掃描連結</a:t>
              </a:r>
              <a:endParaRPr lang="en-US" altLang="zh-TW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zh-TW" altLang="en-US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並且開啟相機權限</a:t>
              </a:r>
              <a:endParaRPr lang="en-US" altLang="zh-TW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en-US" altLang="zh-TW" sz="4800" dirty="0">
                  <a:solidFill>
                    <a:schemeClr val="accent1">
                      <a:lumMod val="7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-</a:t>
              </a:r>
              <a:endParaRPr lang="zh-TW" altLang="en-US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ABE3CDEE-061F-4EA7-9925-9B531E211915}"/>
                </a:ext>
              </a:extLst>
            </p:cNvPr>
            <p:cNvSpPr txBox="1"/>
            <p:nvPr/>
          </p:nvSpPr>
          <p:spPr>
            <a:xfrm>
              <a:off x="5181387" y="2998611"/>
              <a:ext cx="588263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iOS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使用 </a:t>
              </a:r>
              <a:r>
                <a:rPr lang="en-US" altLang="zh-TW" sz="3600" dirty="0">
                  <a:solidFill>
                    <a:srgbClr val="FF0000"/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safari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開啟</a:t>
              </a:r>
              <a:endPara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  <a:p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安卓用戶使用 </a:t>
              </a:r>
              <a:r>
                <a:rPr lang="en-US" altLang="zh-TW" sz="3600" dirty="0">
                  <a:solidFill>
                    <a:srgbClr val="FF0000"/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Chrome</a:t>
              </a:r>
              <a:r>
                <a:rPr lang="zh-TW" altLang="en-US" sz="3600" dirty="0">
                  <a:solidFill>
                    <a:srgbClr val="FF0000"/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 </a:t>
              </a:r>
              <a:r>
                <a:rPr lang="zh-TW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ource Han Sans TC Medium" panose="020B0500000000000000" pitchFamily="34" charset="-128"/>
                  <a:ea typeface="Source Han Sans TC Medium" panose="020B0500000000000000" pitchFamily="34" charset="-128"/>
                </a:rPr>
                <a:t>開啟</a:t>
              </a:r>
              <a:endPara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F45D1AF7-D1B5-48F3-B9DE-32C5E317B0E7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332AF9A-5274-4699-A939-04DC6353107A}"/>
              </a:ext>
            </a:extLst>
          </p:cNvPr>
          <p:cNvSpPr/>
          <p:nvPr/>
        </p:nvSpPr>
        <p:spPr>
          <a:xfrm>
            <a:off x="0" y="799478"/>
            <a:ext cx="2261992" cy="126485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2F5597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DB68E9B-3111-4E51-AB21-B1C64104C114}"/>
              </a:ext>
            </a:extLst>
          </p:cNvPr>
          <p:cNvSpPr txBox="1"/>
          <p:nvPr/>
        </p:nvSpPr>
        <p:spPr>
          <a:xfrm>
            <a:off x="132596" y="842484"/>
            <a:ext cx="20415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如何掃描</a:t>
            </a:r>
            <a:endParaRPr lang="en-US" altLang="zh-TW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pPr algn="ctr"/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</a:t>
            </a:r>
            <a:endParaRPr lang="zh-TW" altLang="en-US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4DF4B70-03F4-4575-A1F8-241406706DB8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139AD9F-5640-D34E-8C58-751E9B7FE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5585">
            <a:off x="246504" y="2543851"/>
            <a:ext cx="20828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2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555E31DF-3B78-48B3-8E81-22A32DF05CDC}"/>
              </a:ext>
            </a:extLst>
          </p:cNvPr>
          <p:cNvSpPr txBox="1"/>
          <p:nvPr/>
        </p:nvSpPr>
        <p:spPr>
          <a:xfrm>
            <a:off x="6083300" y="1358608"/>
            <a:ext cx="4648196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solidFill>
                  <a:schemeClr val="accent1">
                    <a:lumMod val="75000"/>
                  </a:schemeClr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上方為掃描區</a:t>
            </a:r>
            <a:endParaRPr lang="en-US" altLang="zh-TW" sz="4800" b="1" dirty="0">
              <a:solidFill>
                <a:schemeClr val="accent1">
                  <a:lumMod val="75000"/>
                </a:schemeClr>
              </a:solidFill>
              <a:latin typeface="Source Han Sans TC" panose="020B0500000000000000" pitchFamily="34" charset="-128"/>
              <a:ea typeface="Source Han Sans TC" panose="020B0500000000000000" pitchFamily="34" charset="-128"/>
            </a:endParaRPr>
          </a:p>
          <a:p>
            <a:r>
              <a:rPr lang="en-US" altLang="zh-TW" sz="4800" b="1" dirty="0">
                <a:solidFill>
                  <a:schemeClr val="accent1">
                    <a:lumMod val="75000"/>
                  </a:schemeClr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-</a:t>
            </a:r>
          </a:p>
          <a:p>
            <a:r>
              <a:rPr lang="zh-TW" altLang="en-US" sz="4800" b="1" dirty="0">
                <a:solidFill>
                  <a:schemeClr val="accent1">
                    <a:lumMod val="75000"/>
                  </a:schemeClr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下方為 </a:t>
            </a:r>
            <a:r>
              <a:rPr lang="en-US" altLang="zh-TW" sz="4800" b="1" dirty="0">
                <a:solidFill>
                  <a:schemeClr val="accent1">
                    <a:lumMod val="75000"/>
                  </a:schemeClr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QR</a:t>
            </a:r>
            <a:r>
              <a:rPr lang="zh-TW" altLang="en-US" sz="4800" b="1" dirty="0">
                <a:solidFill>
                  <a:schemeClr val="accent1">
                    <a:lumMod val="75000"/>
                  </a:schemeClr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 </a:t>
            </a:r>
            <a:r>
              <a:rPr lang="en-US" altLang="zh-TW" sz="4800" b="1" dirty="0">
                <a:solidFill>
                  <a:schemeClr val="accent1">
                    <a:lumMod val="75000"/>
                  </a:schemeClr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code</a:t>
            </a:r>
          </a:p>
          <a:p>
            <a:r>
              <a:rPr lang="zh-TW" altLang="en-US" sz="4800" b="1" dirty="0">
                <a:solidFill>
                  <a:schemeClr val="accent1">
                    <a:lumMod val="75000"/>
                  </a:schemeClr>
                </a:solidFill>
                <a:latin typeface="Source Han Sans TC" panose="020B0500000000000000" pitchFamily="34" charset="-128"/>
                <a:ea typeface="Source Han Sans TC" panose="020B0500000000000000" pitchFamily="34" charset="-128"/>
              </a:rPr>
              <a:t>資料讀取顯示區</a:t>
            </a:r>
            <a:endParaRPr lang="en-US" altLang="zh-TW" sz="4800" b="1" dirty="0">
              <a:solidFill>
                <a:schemeClr val="accent1">
                  <a:lumMod val="75000"/>
                </a:schemeClr>
              </a:solidFill>
              <a:latin typeface="Source Han Sans TC" panose="020B0500000000000000" pitchFamily="34" charset="-128"/>
              <a:ea typeface="Source Han Sans TC" panose="020B0500000000000000" pitchFamily="34" charset="-128"/>
            </a:endParaRPr>
          </a:p>
          <a:p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區分為三個頁面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報到、離開、紀錄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536B26-9556-4337-8901-E9480D773A71}"/>
              </a:ext>
            </a:extLst>
          </p:cNvPr>
          <p:cNvSpPr/>
          <p:nvPr/>
        </p:nvSpPr>
        <p:spPr>
          <a:xfrm>
            <a:off x="0" y="799478"/>
            <a:ext cx="2261992" cy="126485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2F5597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F88859F-F2ED-413C-9127-642E2E1837AE}"/>
              </a:ext>
            </a:extLst>
          </p:cNvPr>
          <p:cNvSpPr txBox="1"/>
          <p:nvPr/>
        </p:nvSpPr>
        <p:spPr>
          <a:xfrm>
            <a:off x="132596" y="834816"/>
            <a:ext cx="20415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如何掃描</a:t>
            </a:r>
            <a:endParaRPr lang="en-US" altLang="zh-TW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pPr algn="ctr"/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</a:t>
            </a:r>
            <a:endParaRPr lang="zh-TW" altLang="en-US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637B58-0EB1-43B3-AE66-E7617467803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C0D5CEA9-FFC1-4152-BF3B-4245E63D9C9F}"/>
              </a:ext>
            </a:extLst>
          </p:cNvPr>
          <p:cNvGrpSpPr/>
          <p:nvPr/>
        </p:nvGrpSpPr>
        <p:grpSpPr>
          <a:xfrm>
            <a:off x="2758994" y="539684"/>
            <a:ext cx="3148553" cy="5778631"/>
            <a:chOff x="2758994" y="539684"/>
            <a:chExt cx="3148553" cy="5778631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4FE59FC7-2D4E-4E54-8944-30F4965C0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3901" y="903600"/>
              <a:ext cx="2350863" cy="5090400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391E3E72-D1AA-4A77-917A-D9B4A851F7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538" b="56334"/>
            <a:stretch/>
          </p:blipFill>
          <p:spPr>
            <a:xfrm>
              <a:off x="3163901" y="1492250"/>
              <a:ext cx="2353003" cy="1634332"/>
            </a:xfrm>
            <a:prstGeom prst="rect">
              <a:avLst/>
            </a:prstGeom>
          </p:spPr>
        </p:pic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F63F8E75-AB19-49A7-A034-150992DF4DDD}"/>
                </a:ext>
              </a:extLst>
            </p:cNvPr>
            <p:cNvGrpSpPr/>
            <p:nvPr/>
          </p:nvGrpSpPr>
          <p:grpSpPr>
            <a:xfrm>
              <a:off x="3173666" y="3126582"/>
              <a:ext cx="1838469" cy="223043"/>
              <a:chOff x="3161760" y="3397449"/>
              <a:chExt cx="1838469" cy="223043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385A0B58-F058-40A1-B57D-5D9099FCD142}"/>
                  </a:ext>
                </a:extLst>
              </p:cNvPr>
              <p:cNvSpPr/>
              <p:nvPr/>
            </p:nvSpPr>
            <p:spPr>
              <a:xfrm>
                <a:off x="3161760" y="3397449"/>
                <a:ext cx="616489" cy="223043"/>
              </a:xfrm>
              <a:prstGeom prst="rect">
                <a:avLst/>
              </a:prstGeom>
              <a:solidFill>
                <a:srgbClr val="1F90FF"/>
              </a:solidFill>
              <a:ln w="6350">
                <a:solidFill>
                  <a:srgbClr val="E3E5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0A8E9FD-CBD4-45FE-AC81-07BE43913176}"/>
                  </a:ext>
                </a:extLst>
              </p:cNvPr>
              <p:cNvSpPr/>
              <p:nvPr/>
            </p:nvSpPr>
            <p:spPr>
              <a:xfrm>
                <a:off x="3775473" y="3397449"/>
                <a:ext cx="612378" cy="22304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3E5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6C80866C-0218-4C7A-8901-D587F11D9A1C}"/>
                  </a:ext>
                </a:extLst>
              </p:cNvPr>
              <p:cNvSpPr/>
              <p:nvPr/>
            </p:nvSpPr>
            <p:spPr>
              <a:xfrm>
                <a:off x="4387851" y="3397449"/>
                <a:ext cx="612378" cy="22304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3E5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C816E314-D867-41FB-87D2-157C95367407}"/>
                  </a:ext>
                </a:extLst>
              </p:cNvPr>
              <p:cNvSpPr txBox="1"/>
              <p:nvPr/>
            </p:nvSpPr>
            <p:spPr>
              <a:xfrm>
                <a:off x="3192421" y="3408942"/>
                <a:ext cx="55453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700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報到掃描</a:t>
                </a:r>
              </a:p>
            </p:txBody>
          </p:sp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A516695-C3A8-48E0-BD86-1E7BCDB139FD}"/>
                  </a:ext>
                </a:extLst>
              </p:cNvPr>
              <p:cNvSpPr txBox="1"/>
              <p:nvPr/>
            </p:nvSpPr>
            <p:spPr>
              <a:xfrm>
                <a:off x="3805784" y="3408942"/>
                <a:ext cx="55453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700" dirty="0">
                    <a:solidFill>
                      <a:srgbClr val="5D5F63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離開掃描</a:t>
                </a:r>
              </a:p>
            </p:txBody>
          </p:sp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B6CC092F-3CDF-4C28-9D68-7929ED6A93D1}"/>
                  </a:ext>
                </a:extLst>
              </p:cNvPr>
              <p:cNvSpPr txBox="1"/>
              <p:nvPr/>
            </p:nvSpPr>
            <p:spPr>
              <a:xfrm>
                <a:off x="4415386" y="3408942"/>
                <a:ext cx="55453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700" dirty="0">
                    <a:solidFill>
                      <a:srgbClr val="5D5F63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歷史紀錄</a:t>
                </a:r>
              </a:p>
            </p:txBody>
          </p:sp>
        </p:grp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2E22F565-AD80-4947-90C7-9730B1F8F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78" t="13746" r="28511" b="1993"/>
            <a:stretch/>
          </p:blipFill>
          <p:spPr>
            <a:xfrm>
              <a:off x="2758994" y="539684"/>
              <a:ext cx="3148553" cy="5778631"/>
            </a:xfrm>
            <a:prstGeom prst="rect">
              <a:avLst/>
            </a:prstGeom>
          </p:spPr>
        </p:pic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28731A62-1795-4C80-B1EB-58530D306624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AEC1AD0-857D-D042-8409-2B620EC06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3668">
            <a:off x="259120" y="2582252"/>
            <a:ext cx="20828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9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555E31DF-3B78-48B3-8E81-22A32DF05CDC}"/>
              </a:ext>
            </a:extLst>
          </p:cNvPr>
          <p:cNvSpPr txBox="1"/>
          <p:nvPr/>
        </p:nvSpPr>
        <p:spPr>
          <a:xfrm>
            <a:off x="6083300" y="1252935"/>
            <a:ext cx="5852884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進入教會時</a:t>
            </a:r>
            <a:endParaRPr lang="en-US" altLang="zh-TW" sz="4800" dirty="0">
              <a:solidFill>
                <a:schemeClr val="accent1">
                  <a:lumMod val="7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-</a:t>
            </a:r>
          </a:p>
          <a:p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1.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zh-TW" altLang="en-US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開啟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掃描連結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      出現實名系統已連接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2.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位於</a:t>
            </a:r>
            <a:r>
              <a:rPr lang="zh-TW" altLang="en-US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報到掃描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頁面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3.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zh-TW" altLang="en-US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掃描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 code</a:t>
            </a:r>
          </a:p>
          <a:p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4.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出現 </a:t>
            </a:r>
            <a:r>
              <a:rPr lang="en-US" altLang="zh-TW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OOO-</a:t>
            </a:r>
            <a:r>
              <a:rPr lang="zh-TW" altLang="en-US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報到完成 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即可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536B26-9556-4337-8901-E9480D773A71}"/>
              </a:ext>
            </a:extLst>
          </p:cNvPr>
          <p:cNvSpPr/>
          <p:nvPr/>
        </p:nvSpPr>
        <p:spPr>
          <a:xfrm>
            <a:off x="0" y="799478"/>
            <a:ext cx="2261992" cy="126485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2F5597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F88859F-F2ED-413C-9127-642E2E1837AE}"/>
              </a:ext>
            </a:extLst>
          </p:cNvPr>
          <p:cNvSpPr txBox="1"/>
          <p:nvPr/>
        </p:nvSpPr>
        <p:spPr>
          <a:xfrm>
            <a:off x="132596" y="842484"/>
            <a:ext cx="20415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如何掃描</a:t>
            </a:r>
            <a:endParaRPr lang="en-US" altLang="zh-TW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pPr algn="ctr"/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</a:t>
            </a:r>
            <a:endParaRPr lang="zh-TW" altLang="en-US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637B58-0EB1-43B3-AE66-E7617467803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8731A62-1795-4C80-B1EB-58530D306624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E0E9109-50EA-7043-B04B-E5A83E27F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831">
            <a:off x="269054" y="2593765"/>
            <a:ext cx="2082800" cy="40894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8B48C776-084C-8644-BB44-582237852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78" y="539860"/>
            <a:ext cx="31369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43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555E31DF-3B78-48B3-8E81-22A32DF05CDC}"/>
              </a:ext>
            </a:extLst>
          </p:cNvPr>
          <p:cNvSpPr txBox="1"/>
          <p:nvPr/>
        </p:nvSpPr>
        <p:spPr>
          <a:xfrm>
            <a:off x="6083300" y="1252935"/>
            <a:ext cx="5852884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離開教會時</a:t>
            </a:r>
            <a:endParaRPr lang="en-US" altLang="zh-TW" sz="4800" dirty="0">
              <a:solidFill>
                <a:schemeClr val="accent1">
                  <a:lumMod val="7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-</a:t>
            </a:r>
          </a:p>
          <a:p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1.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開啟掃描連結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      出現實名系統已連接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2.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點擊</a:t>
            </a:r>
            <a:r>
              <a:rPr lang="zh-TW" altLang="en-US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離開掃描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頁面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3.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zh-TW" altLang="en-US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掃描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 code</a:t>
            </a:r>
          </a:p>
          <a:p>
            <a:r>
              <a:rPr lang="en-US" altLang="zh-TW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4.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出現 </a:t>
            </a:r>
            <a:r>
              <a:rPr lang="en-US" altLang="zh-TW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OOO-</a:t>
            </a:r>
            <a:r>
              <a:rPr lang="zh-TW" altLang="en-US" sz="36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離開完成 </a:t>
            </a: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即可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536B26-9556-4337-8901-E9480D773A71}"/>
              </a:ext>
            </a:extLst>
          </p:cNvPr>
          <p:cNvSpPr/>
          <p:nvPr/>
        </p:nvSpPr>
        <p:spPr>
          <a:xfrm>
            <a:off x="0" y="799478"/>
            <a:ext cx="2261992" cy="126485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2F5597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F88859F-F2ED-413C-9127-642E2E1837AE}"/>
              </a:ext>
            </a:extLst>
          </p:cNvPr>
          <p:cNvSpPr txBox="1"/>
          <p:nvPr/>
        </p:nvSpPr>
        <p:spPr>
          <a:xfrm>
            <a:off x="132596" y="831726"/>
            <a:ext cx="20415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如何掃描</a:t>
            </a:r>
            <a:endParaRPr lang="en-US" altLang="zh-TW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pPr algn="ctr"/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</a:t>
            </a:r>
            <a:endParaRPr lang="zh-TW" altLang="en-US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637B58-0EB1-43B3-AE66-E7617467803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8731A62-1795-4C80-B1EB-58530D306624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6B7C861A-D0B3-2649-A99B-73ADF2DDF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6736">
            <a:off x="196898" y="2596562"/>
            <a:ext cx="2082800" cy="4089400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A4FFDCCF-703D-6849-94F6-F9CF3D088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97" y="632907"/>
            <a:ext cx="31369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50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12">
            <a:extLst>
              <a:ext uri="{FF2B5EF4-FFF2-40B4-BE49-F238E27FC236}">
                <a16:creationId xmlns:a16="http://schemas.microsoft.com/office/drawing/2014/main" id="{555E31DF-3B78-48B3-8E81-22A32DF05CDC}"/>
              </a:ext>
            </a:extLst>
          </p:cNvPr>
          <p:cNvSpPr txBox="1"/>
          <p:nvPr/>
        </p:nvSpPr>
        <p:spPr>
          <a:xfrm>
            <a:off x="2514599" y="799478"/>
            <a:ext cx="9229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solidFill>
                  <a:schemeClr val="accent1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注意事項</a:t>
            </a:r>
            <a:endParaRPr lang="en-US" altLang="zh-TW" sz="4800" dirty="0">
              <a:solidFill>
                <a:schemeClr val="accent1">
                  <a:lumMod val="75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4800" dirty="0">
                <a:solidFill>
                  <a:schemeClr val="accent1">
                    <a:lumMod val="75000"/>
                  </a:schemeClr>
                </a:solidFill>
                <a:latin typeface="思源黑體 TWHK Bold" panose="020B0800000000000000" pitchFamily="34" charset="-120"/>
                <a:ea typeface="思源黑體 TWHK Bold" panose="020B0800000000000000" pitchFamily="34" charset="-120"/>
              </a:rPr>
              <a:t>-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536B26-9556-4337-8901-E9480D773A71}"/>
              </a:ext>
            </a:extLst>
          </p:cNvPr>
          <p:cNvSpPr/>
          <p:nvPr/>
        </p:nvSpPr>
        <p:spPr>
          <a:xfrm>
            <a:off x="0" y="799478"/>
            <a:ext cx="2261992" cy="126485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2F5597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F88859F-F2ED-413C-9127-642E2E1837AE}"/>
              </a:ext>
            </a:extLst>
          </p:cNvPr>
          <p:cNvSpPr txBox="1"/>
          <p:nvPr/>
        </p:nvSpPr>
        <p:spPr>
          <a:xfrm>
            <a:off x="132596" y="831726"/>
            <a:ext cx="20415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如何掃描</a:t>
            </a:r>
            <a:endParaRPr lang="en-US" altLang="zh-TW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pPr algn="ctr"/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600" dirty="0">
                <a:solidFill>
                  <a:schemeClr val="bg1"/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</a:t>
            </a:r>
            <a:endParaRPr lang="zh-TW" altLang="en-US" sz="3600" dirty="0">
              <a:solidFill>
                <a:schemeClr val="bg1"/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637B58-0EB1-43B3-AE66-E76174678033}"/>
              </a:ext>
            </a:extLst>
          </p:cNvPr>
          <p:cNvSpPr/>
          <p:nvPr/>
        </p:nvSpPr>
        <p:spPr>
          <a:xfrm>
            <a:off x="0" y="-12481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1075C211-F467-4257-BEAD-CB0760776D00}"/>
              </a:ext>
            </a:extLst>
          </p:cNvPr>
          <p:cNvSpPr txBox="1"/>
          <p:nvPr/>
        </p:nvSpPr>
        <p:spPr>
          <a:xfrm>
            <a:off x="2514598" y="2235788"/>
            <a:ext cx="922972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1.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掃描前請</a:t>
            </a:r>
            <a:r>
              <a:rPr lang="zh-TW" altLang="en-US" sz="32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確認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是報到掃描還是離開掃描。</a:t>
            </a:r>
            <a:endParaRPr lang="en-US" altLang="zh-TW" sz="3200" dirty="0">
              <a:solidFill>
                <a:schemeClr val="bg2">
                  <a:lumMod val="10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    頁面重新整理後會重置於報到掃描，請留意。</a:t>
            </a:r>
            <a:endParaRPr lang="en-US" altLang="zh-TW" sz="3200" dirty="0">
              <a:solidFill>
                <a:schemeClr val="bg2">
                  <a:lumMod val="10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2.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掃描 </a:t>
            </a:r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 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時，會出現</a:t>
            </a:r>
            <a:r>
              <a:rPr lang="zh-TW" altLang="en-US" sz="32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對準的紅框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；</a:t>
            </a:r>
            <a:endParaRPr lang="en-US" altLang="zh-TW" sz="3200" dirty="0">
              <a:solidFill>
                <a:schemeClr val="bg2">
                  <a:lumMod val="10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    若無紅框出現，則</a:t>
            </a:r>
            <a:r>
              <a:rPr lang="zh-TW" altLang="en-US" sz="32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重新整理頁面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再行掃描。</a:t>
            </a:r>
            <a:endParaRPr lang="en-US" altLang="zh-TW" sz="3200" dirty="0">
              <a:solidFill>
                <a:schemeClr val="bg2">
                  <a:lumMod val="10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3. 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如果</a:t>
            </a:r>
            <a:r>
              <a:rPr lang="zh-TW" altLang="en-US" sz="32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報到後又馬上要離開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，可能會掃不到，  </a:t>
            </a:r>
            <a:endParaRPr lang="en-US" altLang="zh-TW" sz="3200" dirty="0">
              <a:solidFill>
                <a:schemeClr val="bg2">
                  <a:lumMod val="10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    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可先掃別的 </a:t>
            </a:r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，再掃要離開的。</a:t>
            </a:r>
            <a:endParaRPr lang="en-US" altLang="zh-TW" sz="3200" dirty="0">
              <a:solidFill>
                <a:schemeClr val="bg2">
                  <a:lumMod val="10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4.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如果掃描其他不明非實名制用 </a:t>
            </a:r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QR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</a:t>
            </a:r>
            <a:r>
              <a:rPr lang="en-US" altLang="zh-TW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code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，</a:t>
            </a:r>
            <a:endParaRPr lang="en-US" altLang="zh-TW" sz="3200" dirty="0">
              <a:solidFill>
                <a:schemeClr val="bg2">
                  <a:lumMod val="10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  <a:p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     會出現</a:t>
            </a:r>
            <a:r>
              <a:rPr lang="zh-TW" altLang="en-US" sz="3200" dirty="0">
                <a:solidFill>
                  <a:schemeClr val="accent2">
                    <a:lumMod val="75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錯誤訊息並造成系統停頓</a:t>
            </a:r>
            <a:r>
              <a:rPr lang="zh-TW" altLang="en-US" sz="3200" dirty="0">
                <a:solidFill>
                  <a:schemeClr val="bg2">
                    <a:lumMod val="10000"/>
                  </a:schemeClr>
                </a:solidFill>
                <a:latin typeface="Source Han Sans TC Medium" panose="020B0500000000000000" pitchFamily="34" charset="-128"/>
                <a:ea typeface="Source Han Sans TC Medium" panose="020B0500000000000000" pitchFamily="34" charset="-128"/>
              </a:rPr>
              <a:t>，請重新整理。</a:t>
            </a:r>
            <a:endParaRPr lang="en-US" altLang="zh-TW" sz="3200" dirty="0">
              <a:solidFill>
                <a:schemeClr val="bg2">
                  <a:lumMod val="10000"/>
                </a:schemeClr>
              </a:solidFill>
              <a:latin typeface="Source Han Sans TC Medium" panose="020B0500000000000000" pitchFamily="34" charset="-128"/>
              <a:ea typeface="Source Han Sans TC Medium" panose="020B0500000000000000" pitchFamily="34" charset="-128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8731A62-1795-4C80-B1EB-58530D306624}"/>
              </a:ext>
            </a:extLst>
          </p:cNvPr>
          <p:cNvSpPr/>
          <p:nvPr/>
        </p:nvSpPr>
        <p:spPr>
          <a:xfrm>
            <a:off x="0" y="6608190"/>
            <a:ext cx="12192000" cy="249811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3834F1B-56F5-AC4D-A693-0C8D1535F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1929">
            <a:off x="231851" y="3186079"/>
            <a:ext cx="1781903" cy="349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82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537</Words>
  <Application>Microsoft Macintosh PowerPoint</Application>
  <PresentationFormat>寬螢幕</PresentationFormat>
  <Paragraphs>96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4" baseType="lpstr">
      <vt:lpstr>思源黑體 TWHK Bold</vt:lpstr>
      <vt:lpstr>微軟正黑體</vt:lpstr>
      <vt:lpstr>新細明體</vt:lpstr>
      <vt:lpstr>Source Han Sans TC</vt:lpstr>
      <vt:lpstr>Source Han Sans TC Medium</vt:lpstr>
      <vt:lpstr>Source Han Sans TC Normal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TNHC-Studio2</dc:creator>
  <cp:lastModifiedBy>Microsoft Office User</cp:lastModifiedBy>
  <cp:revision>70</cp:revision>
  <dcterms:created xsi:type="dcterms:W3CDTF">2020-04-09T05:19:37Z</dcterms:created>
  <dcterms:modified xsi:type="dcterms:W3CDTF">2020-04-16T06:28:39Z</dcterms:modified>
</cp:coreProperties>
</file>